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328" r:id="rId4"/>
    <p:sldId id="331" r:id="rId5"/>
    <p:sldId id="332" r:id="rId6"/>
    <p:sldId id="333" r:id="rId7"/>
    <p:sldId id="334" r:id="rId8"/>
    <p:sldId id="335" r:id="rId9"/>
    <p:sldId id="342" r:id="rId10"/>
    <p:sldId id="343" r:id="rId11"/>
    <p:sldId id="329" r:id="rId12"/>
    <p:sldId id="336" r:id="rId13"/>
    <p:sldId id="337" r:id="rId14"/>
    <p:sldId id="338" r:id="rId15"/>
    <p:sldId id="339" r:id="rId16"/>
    <p:sldId id="344" r:id="rId17"/>
    <p:sldId id="340" r:id="rId18"/>
    <p:sldId id="330" r:id="rId19"/>
    <p:sldId id="341" r:id="rId20"/>
    <p:sldId id="30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showGuides="1">
      <p:cViewPr varScale="1">
        <p:scale>
          <a:sx n="110" d="100"/>
          <a:sy n="110" d="100"/>
        </p:scale>
        <p:origin x="264" y="96"/>
      </p:cViewPr>
      <p:guideLst>
        <p:guide orient="horz" pos="220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7BD95-EA54-32E0-53D6-0B17EDB067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878FBE-1F45-B975-2001-C01D697A59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BE4C2E-B8D7-8A1D-DA4E-851EED2CBAA8}"/>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8ED3E12C-D8A0-064E-6FE7-61F6F7FBE39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BAC7CD-3980-3040-6E60-157172AE27B4}"/>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8393491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CC26-13DB-4483-F38B-BB9DD16F26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781CAA-CF49-DCF7-D467-6FE025A666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078036-1A5C-3262-5C7A-1AA65D5B7C51}"/>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3E78C115-E172-B645-7B4D-BB8A15A78B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235A61-B75C-8DA3-75A1-F4B06E274976}"/>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3973950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85787D-E39D-C5CA-A067-26ED78932E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98587E-8271-D7EA-099F-5FA6B99DB4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3ECE2-52B1-7241-90A8-695089F13858}"/>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8E1A275B-4495-1047-AF34-27C53FD38C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B15E26B-4340-5901-5B6F-5ABF402461B3}"/>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297305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CB6F9-5814-B76F-301E-7A397EC943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468499-1F57-18FE-71CD-439D30BCA9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417B2A-082A-E19D-BFD3-1C9B41E2F8CB}"/>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740B702D-C704-0E97-2510-FDED12DE4B1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AE6EAA-6801-F8B5-A89F-D9BC58440C89}"/>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194849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AFABC-A02C-8CE8-16A3-5A02242CF4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2B34EF-12B0-F76D-B3D5-51E8EDB6AD7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484653-B797-A236-C86B-8C79316C6454}"/>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2B3D1934-94E8-949E-F271-372441E0D1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C891DB-8E4F-76D8-4B8E-AF1E8C790076}"/>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236181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A68D6-FDB4-1002-B960-B0DC1D5F8D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15BC46-F128-562A-60D7-B0317B5C50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A86732-1F9A-6E82-2855-14F24657ED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C0E701-78DD-43DD-FF4B-855ABA5001A3}"/>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6" name="Footer Placeholder 5">
            <a:extLst>
              <a:ext uri="{FF2B5EF4-FFF2-40B4-BE49-F238E27FC236}">
                <a16:creationId xmlns:a16="http://schemas.microsoft.com/office/drawing/2014/main" id="{FE9D22A1-344C-B50F-FDD9-8BA7C60FD5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49AC7-7F2C-BCCD-5965-198472D9CD6D}"/>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675747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D288-49B9-06DB-40C7-0E4DEB7E9F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661877-6475-EE1B-5276-3B1047024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BDEAC5-5303-2BAC-D037-B9A7E2E369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70E962-A5AA-3F05-39EA-D0D34E8899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CD81C0-FA32-5302-E3FA-70529D19A3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6B6B29-5F39-EE7E-4F96-DB1348DA4A0E}"/>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8" name="Footer Placeholder 7">
            <a:extLst>
              <a:ext uri="{FF2B5EF4-FFF2-40B4-BE49-F238E27FC236}">
                <a16:creationId xmlns:a16="http://schemas.microsoft.com/office/drawing/2014/main" id="{6358E2F8-A895-71AC-0C41-E1776156FA5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8819A2F-87BA-48F6-B001-2D35F4203BA6}"/>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914382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21C64-359C-C70E-1E4C-4960777BFF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2A4B59-0FAF-6EBD-AF96-F6BC08B90787}"/>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4" name="Footer Placeholder 3">
            <a:extLst>
              <a:ext uri="{FF2B5EF4-FFF2-40B4-BE49-F238E27FC236}">
                <a16:creationId xmlns:a16="http://schemas.microsoft.com/office/drawing/2014/main" id="{2962CEF8-0B9B-0555-0C85-B94E524F299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47065C9-79C3-80AA-7985-C9F42331E893}"/>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365910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79025E-4D1A-8CC4-8F97-2ADFE2661671}"/>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3" name="Footer Placeholder 2">
            <a:extLst>
              <a:ext uri="{FF2B5EF4-FFF2-40B4-BE49-F238E27FC236}">
                <a16:creationId xmlns:a16="http://schemas.microsoft.com/office/drawing/2014/main" id="{41ED831F-3196-FA0F-D81C-46FF313ED94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F74A6A3-AFEE-2F60-D502-B0D584CE0080}"/>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2051348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7B1F4-A56D-EDA8-C923-65222A6AF3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2C389F-9FB7-B84D-F4D8-FA4CCCC2EB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6AFCB4-6232-E71C-0520-E6F239C4A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BC7B90-6F72-93B6-B777-D2061EFB3A35}"/>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6" name="Footer Placeholder 5">
            <a:extLst>
              <a:ext uri="{FF2B5EF4-FFF2-40B4-BE49-F238E27FC236}">
                <a16:creationId xmlns:a16="http://schemas.microsoft.com/office/drawing/2014/main" id="{DE9E8934-D2C0-AA68-46F0-6D2237E9359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FCA64C-C7D2-2A03-15DA-5EF138597017}"/>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961868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9955A-20BB-BFAD-0A11-67C02F160B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A2B0E7-B878-9228-4F1F-DAF5D14526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2DBD86F-88A6-D252-4D86-559EF660E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61AFB6-F2BC-90AA-2ED9-115567AFC72E}"/>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6" name="Footer Placeholder 5">
            <a:extLst>
              <a:ext uri="{FF2B5EF4-FFF2-40B4-BE49-F238E27FC236}">
                <a16:creationId xmlns:a16="http://schemas.microsoft.com/office/drawing/2014/main" id="{086766AA-BA40-B17A-6E60-441D5C3346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7C22503-7998-F7A1-8032-D03F074735CA}"/>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20991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3A7224-8F33-C34C-D45B-8D3E80766E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A0063F-572B-D356-25AA-F72915C733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23D63A-D153-1A07-C6C3-A063B68241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6972EC56-7937-5E6D-4F53-C328B38630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DD7133F8-F272-84BB-EC33-CA60AD9AF7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9ACE7-ACD4-4B25-A5AC-4BE3A30104D6}" type="slidenum">
              <a:rPr lang="en-US" smtClean="0"/>
              <a:t>‹#›</a:t>
            </a:fld>
            <a:endParaRPr lang="en-US" dirty="0"/>
          </a:p>
        </p:txBody>
      </p:sp>
    </p:spTree>
    <p:extLst>
      <p:ext uri="{BB962C8B-B14F-4D97-AF65-F5344CB8AC3E}">
        <p14:creationId xmlns:p14="http://schemas.microsoft.com/office/powerpoint/2010/main" val="2252918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22E3-8089-44EE-4301-1424B74FFF42}"/>
              </a:ext>
            </a:extLst>
          </p:cNvPr>
          <p:cNvSpPr>
            <a:spLocks noGrp="1"/>
          </p:cNvSpPr>
          <p:nvPr>
            <p:ph type="ctrTitle"/>
          </p:nvPr>
        </p:nvSpPr>
        <p:spPr/>
        <p:txBody>
          <a:bodyPr anchor="ctr">
            <a:noAutofit/>
          </a:bodyPr>
          <a:lstStyle/>
          <a:p>
            <a:r>
              <a:rPr lang="en-US" sz="8800" dirty="0"/>
              <a:t>The Epistle of</a:t>
            </a:r>
            <a:br>
              <a:rPr lang="en-US" sz="8800" dirty="0"/>
            </a:br>
            <a:r>
              <a:rPr lang="en-US" sz="8800" dirty="0"/>
              <a:t>James</a:t>
            </a:r>
          </a:p>
        </p:txBody>
      </p:sp>
      <p:sp>
        <p:nvSpPr>
          <p:cNvPr id="3" name="Subtitle 2">
            <a:extLst>
              <a:ext uri="{FF2B5EF4-FFF2-40B4-BE49-F238E27FC236}">
                <a16:creationId xmlns:a16="http://schemas.microsoft.com/office/drawing/2014/main" id="{CA826BDA-8482-D9A6-BFBC-178FD50BC275}"/>
              </a:ext>
            </a:extLst>
          </p:cNvPr>
          <p:cNvSpPr>
            <a:spLocks noGrp="1"/>
          </p:cNvSpPr>
          <p:nvPr>
            <p:ph type="subTitle" idx="1"/>
          </p:nvPr>
        </p:nvSpPr>
        <p:spPr>
          <a:xfrm>
            <a:off x="566670" y="3602038"/>
            <a:ext cx="10998558" cy="1655762"/>
          </a:xfrm>
        </p:spPr>
        <p:txBody>
          <a:bodyPr anchor="ctr">
            <a:normAutofit/>
          </a:bodyPr>
          <a:lstStyle/>
          <a:p>
            <a:r>
              <a:rPr lang="en-US" sz="8800" dirty="0"/>
              <a:t>Love Each Other</a:t>
            </a:r>
          </a:p>
        </p:txBody>
      </p:sp>
    </p:spTree>
    <p:extLst>
      <p:ext uri="{BB962C8B-B14F-4D97-AF65-F5344CB8AC3E}">
        <p14:creationId xmlns:p14="http://schemas.microsoft.com/office/powerpoint/2010/main" val="401524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sp>
        <p:nvSpPr>
          <p:cNvPr id="2" name="TextBox 1">
            <a:extLst>
              <a:ext uri="{FF2B5EF4-FFF2-40B4-BE49-F238E27FC236}">
                <a16:creationId xmlns:a16="http://schemas.microsoft.com/office/drawing/2014/main" id="{69D23B76-1B1D-35A6-3352-12FB1853F5C5}"/>
              </a:ext>
            </a:extLst>
          </p:cNvPr>
          <p:cNvSpPr txBox="1"/>
          <p:nvPr/>
        </p:nvSpPr>
        <p:spPr>
          <a:xfrm>
            <a:off x="6485676" y="412116"/>
            <a:ext cx="5813648"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20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 and returned home.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faith would be tested by various trials that they would “fall into” through no fault of their own.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as we get into the heart of the epistle,   it is evident that James is aware of some major character problems these Christians were going to need to concede and repent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to have a mere conviction of faith, but a genuine working faith, as instructed by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in their hearts, and hypocritical faith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wealthy apparently placed too much trust in their riches, and mistreated their employees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test of their faith would produce character, also, if they would repent.</a:t>
            </a: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 do not hold the faith of our Lord Jesus Christ, the Lord of glory, with partiality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there should come into your assembly a man with gold rings, in fine apparel, and there should also come in a poor man in filthy clothes,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you pay attention to the one wearing the fine clothes and say to him, "You sit here in a good place," and say to the poor man, "You stand there," or, "Sit here at my footstool,"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have you not shown partiality among yourselves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and become judges with evil thoughts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Listen, my beloved brethren: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Has God not chosen the poor of this world to be rich in faith and heirs of the kingdom which He promised to those who love Him</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you have dishonored the poor man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Do not the rich oppress you and drag you into the courts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Do they not blaspheme that noble name  by which you are called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 name="Oval 2">
            <a:extLst>
              <a:ext uri="{FF2B5EF4-FFF2-40B4-BE49-F238E27FC236}">
                <a16:creationId xmlns:a16="http://schemas.microsoft.com/office/drawing/2014/main" id="{926A45ED-F919-3528-0E62-B4EBD2DFFE9A}"/>
              </a:ext>
            </a:extLst>
          </p:cNvPr>
          <p:cNvSpPr/>
          <p:nvPr/>
        </p:nvSpPr>
        <p:spPr>
          <a:xfrm>
            <a:off x="338265" y="1609855"/>
            <a:ext cx="666286" cy="321975"/>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308856373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you really fulfill the royal law according to the Scripture, "You shall love your neighbor as yourself," you do well;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if you show partiality, you commit sin, and are convicted by the law as transgressors.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whoever shall keep the whole law, and yet stumble in one point, he is guilty of all.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who said, "Do not commit adultery," also said, "Do not murder." Now if you do not commit adultery, but you do murder, you have become a transgressor of the law.</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speak and so do as those who will be judged by the law of liberty.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judgment is without  mercy to the one who has shown no mercy.     Mercy triumphs over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2860333513"/>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i="0" u="heavy" strike="noStrike" kern="0" cap="none" spc="0" normalizeH="0" noProof="0" dirty="0">
                  <a:ln>
                    <a:noFill/>
                  </a:ln>
                  <a:solidFill>
                    <a:prstClr val="black"/>
                  </a:solidFill>
                  <a:effectLst/>
                  <a:uLnTx/>
                  <a:uFill>
                    <a:solidFill>
                      <a:srgbClr val="FF0000"/>
                    </a:solidFill>
                  </a:uFill>
                  <a:latin typeface="Arial" panose="020B0604020202020204" pitchFamily="34" charset="0"/>
                  <a:ea typeface="+mn-ea"/>
                  <a:cs typeface="+mn-cs"/>
                </a:rPr>
                <a:t>If you really fulfill the royal law according to the Scripture</a:t>
              </a:r>
              <a:r>
                <a:rPr kumimoji="0" lang="en-US" altLang="en-US" sz="200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200" b="1" i="0" u="none" strike="noStrike" kern="0" cap="none" spc="0" normalizeH="0" baseline="0" noProof="0" dirty="0">
                  <a:ln>
                    <a:noFill/>
                  </a:ln>
                  <a:solidFill>
                    <a:srgbClr val="FF0000"/>
                  </a:solidFill>
                  <a:effectLst/>
                  <a:uLnTx/>
                  <a:uFillTx/>
                  <a:latin typeface="Arial Narrow" panose="020B0606020202030204" pitchFamily="34" charset="0"/>
                </a:rPr>
                <a:t>"You shall love your neighbor as yourself,"</a:t>
              </a:r>
              <a:r>
                <a:rPr kumimoji="0" lang="en-US" altLang="en-US" sz="200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i="0" u="heavy" strike="noStrike" kern="0" cap="none" spc="0" normalizeH="0" noProof="0" dirty="0">
                  <a:ln>
                    <a:noFill/>
                  </a:ln>
                  <a:solidFill>
                    <a:prstClr val="black"/>
                  </a:solidFill>
                  <a:effectLst/>
                  <a:uLnTx/>
                  <a:uFill>
                    <a:solidFill>
                      <a:srgbClr val="FF0000"/>
                    </a:solidFill>
                  </a:uFill>
                  <a:latin typeface="Arial" panose="020B0604020202020204" pitchFamily="34" charset="0"/>
                  <a:ea typeface="+mn-ea"/>
                  <a:cs typeface="+mn-cs"/>
                </a:rPr>
                <a:t>you do well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if you show partiality, you commit sin, and are convicted by the law as transgressors.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whoever shall keep the whole law, and yet stumble in one point, he is guilty of all.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who said, "Do not commit adultery," also said, "Do not murder." Now if you do not commit adultery, but you do murder, you have become a transgressor of the law.</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speak and so do as those who will be judged by the law of liberty.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judgment is without  mercy to the one who has shown no mercy.     Mercy triumphs over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4240139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If you</a:t>
              </a:r>
              <a:r>
                <a:rPr kumimoji="0" lang="en-US" altLang="en-US" sz="2000" b="0" i="0"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2000" b="1"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really</a:t>
              </a:r>
              <a:r>
                <a:rPr kumimoji="0" lang="en-US" altLang="en-US" sz="2000" b="0" i="0"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fulfill the royal law according to the Scripture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200" b="1" i="0" u="none" strike="noStrike" kern="0" cap="none" spc="0" normalizeH="0" baseline="0" noProof="0" dirty="0">
                  <a:ln>
                    <a:noFill/>
                  </a:ln>
                  <a:solidFill>
                    <a:srgbClr val="FF0000"/>
                  </a:solidFill>
                  <a:effectLst/>
                  <a:uLnTx/>
                  <a:uFillTx/>
                  <a:latin typeface="Arial Narrow" panose="020B0606020202030204" pitchFamily="34" charset="0"/>
                  <a:ea typeface="+mn-ea"/>
                  <a:cs typeface="+mn-cs"/>
                </a:rPr>
                <a:t>"You shall love your neighbor as yourself,"</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do well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if you show partiality, you commit sin, and are convicted by the law as transgressors.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whoever shall keep the whole law, and yet stumble in one point, he is guilty of all.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who said, "Do not commit adultery," also said, "Do not murder." Now if you do not commit adultery, but you do murder, you have become a transgressor of the law.</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speak and so do as those who will be judged by the law of liberty.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judgment is without  mercy to the one who has shown no mercy.     Mercy triumphs over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 name="TextBox 2">
            <a:extLst>
              <a:ext uri="{FF2B5EF4-FFF2-40B4-BE49-F238E27FC236}">
                <a16:creationId xmlns:a16="http://schemas.microsoft.com/office/drawing/2014/main" id="{352FAEA2-6A3D-3F17-4697-053EF304E9AC}"/>
              </a:ext>
            </a:extLst>
          </p:cNvPr>
          <p:cNvSpPr txBox="1"/>
          <p:nvPr/>
        </p:nvSpPr>
        <p:spPr>
          <a:xfrm>
            <a:off x="6496407" y="500122"/>
            <a:ext cx="5813648" cy="2246769"/>
          </a:xfrm>
          <a:prstGeom prst="rect">
            <a:avLst/>
          </a:prstGeom>
          <a:noFill/>
        </p:spPr>
        <p:txBody>
          <a:bodyPr wrap="square" rtlCol="0">
            <a:spAutoFit/>
          </a:bodyPr>
          <a:lstStyle/>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Apparently, those guilty of showing partiality were justifying their actions based upon “the royal law”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(Lev. 19:18b; cf., Matt. 19:16-19; 22:36-40;     	Mark 12:28-31)</a:t>
            </a:r>
            <a:r>
              <a:rPr kumimoji="0" lang="en-US" sz="2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However, their justification did not hold up, because they were not fulfilling the royal law toward the poor.</a:t>
            </a:r>
          </a:p>
        </p:txBody>
      </p:sp>
    </p:spTree>
    <p:extLst>
      <p:ext uri="{BB962C8B-B14F-4D97-AF65-F5344CB8AC3E}">
        <p14:creationId xmlns:p14="http://schemas.microsoft.com/office/powerpoint/2010/main" val="3548109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If you</a:t>
              </a:r>
              <a:r>
                <a:rPr kumimoji="0" lang="en-US" altLang="en-US" sz="20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2000" b="1"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really</a:t>
              </a:r>
              <a:r>
                <a:rPr kumimoji="0" lang="en-US" altLang="en-US" sz="20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fulfill the royal law according to the Scripture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200" b="1" i="0" u="none" strike="noStrike" kern="0" cap="none" spc="0" normalizeH="0" baseline="0" noProof="0" dirty="0">
                  <a:ln>
                    <a:noFill/>
                  </a:ln>
                  <a:solidFill>
                    <a:srgbClr val="FF0000"/>
                  </a:solidFill>
                  <a:effectLst/>
                  <a:uLnTx/>
                  <a:uFillTx/>
                  <a:latin typeface="Arial Narrow" panose="020B0606020202030204" pitchFamily="34" charset="0"/>
                  <a:ea typeface="+mn-ea"/>
                  <a:cs typeface="+mn-cs"/>
                </a:rPr>
                <a:t>"You shall love your neighbor as yourself,"</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do well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if you show partiality, you commit sin, and are convicted by the law as transgressors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whoever shall keep the whole law, and yet stumble in one point, he is guilty of all.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who said, "Do not commit adultery," also said, "Do not murder." Now if you do not commit adultery, but you do murder, you have become a transgressor of the law.</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speak and so do as those who will be judged by the law of liberty.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judgment is without  mercy to the one who has shown no mercy.     Mercy triumphs over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 name="TextBox 2">
            <a:extLst>
              <a:ext uri="{FF2B5EF4-FFF2-40B4-BE49-F238E27FC236}">
                <a16:creationId xmlns:a16="http://schemas.microsoft.com/office/drawing/2014/main" id="{352FAEA2-6A3D-3F17-4697-053EF304E9AC}"/>
              </a:ext>
            </a:extLst>
          </p:cNvPr>
          <p:cNvSpPr txBox="1"/>
          <p:nvPr/>
        </p:nvSpPr>
        <p:spPr>
          <a:xfrm>
            <a:off x="6496407" y="500122"/>
            <a:ext cx="5813648" cy="2246769"/>
          </a:xfrm>
          <a:prstGeom prst="rect">
            <a:avLst/>
          </a:prstGeom>
          <a:noFill/>
        </p:spPr>
        <p:txBody>
          <a:bodyPr wrap="square" rtlCol="0">
            <a:spAutoFit/>
          </a:bodyPr>
          <a:lstStyle/>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Apparently, those guilty of showing partiality were justifying their actions based upon “the royal law”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(Lev. 19:18b; cf., Matt. 19:16-19; 22:36-40;     	Mark 12:28-31)</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their justification did not hold up, because they were not fulfilling the royal law toward the poor.</a:t>
            </a:r>
          </a:p>
        </p:txBody>
      </p:sp>
      <p:sp>
        <p:nvSpPr>
          <p:cNvPr id="2" name="TextBox 1">
            <a:extLst>
              <a:ext uri="{FF2B5EF4-FFF2-40B4-BE49-F238E27FC236}">
                <a16:creationId xmlns:a16="http://schemas.microsoft.com/office/drawing/2014/main" id="{AE9DCAF3-E457-D11F-51FA-28E63A1EF7A1}"/>
              </a:ext>
            </a:extLst>
          </p:cNvPr>
          <p:cNvSpPr txBox="1"/>
          <p:nvPr/>
        </p:nvSpPr>
        <p:spPr>
          <a:xfrm>
            <a:off x="6507138" y="2661625"/>
            <a:ext cx="5813648" cy="1015663"/>
          </a:xfrm>
          <a:prstGeom prst="rect">
            <a:avLst/>
          </a:prstGeom>
          <a:noFill/>
        </p:spPr>
        <p:txBody>
          <a:bodyPr wrap="square" rtlCol="0">
            <a:spAutoFit/>
          </a:bodyPr>
          <a:lstStyle/>
          <a:p>
            <a:pPr lvl="0" defTabSz="114300">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Mosaic Law also taught, </a:t>
            </a:r>
            <a:r>
              <a:rPr kumimoji="0" lang="en-US" sz="20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mn-ea"/>
                <a:cs typeface="Arial" panose="020B0604020202020204" pitchFamily="34" charset="0"/>
              </a:rPr>
              <a:t>“you shall not show partiality</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literally, “regard faces.”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(Deut. </a:t>
            </a:r>
            <a:r>
              <a:rPr lang="en-US" sz="2000" dirty="0">
                <a:solidFill>
                  <a:srgbClr val="333399"/>
                </a:solidFill>
                <a:latin typeface="Arial" panose="020B0604020202020204" pitchFamily="34" charset="0"/>
                <a:cs typeface="Arial" panose="020B0604020202020204" pitchFamily="34" charset="0"/>
              </a:rPr>
              <a:t>16:19; Lev. 19:13)</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213448291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If you</a:t>
              </a:r>
              <a:r>
                <a:rPr kumimoji="0" lang="en-US" altLang="en-US" sz="20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2000" b="1"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really</a:t>
              </a:r>
              <a:r>
                <a:rPr kumimoji="0" lang="en-US" altLang="en-US" sz="20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fulfill the royal law according to the Scripture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200" b="1" i="0" u="none" strike="noStrike" kern="0" cap="none" spc="0" normalizeH="0" baseline="0" noProof="0" dirty="0">
                  <a:ln>
                    <a:noFill/>
                  </a:ln>
                  <a:solidFill>
                    <a:srgbClr val="FF0000"/>
                  </a:solidFill>
                  <a:effectLst/>
                  <a:uLnTx/>
                  <a:uFillTx/>
                  <a:latin typeface="Arial Narrow" panose="020B0606020202030204" pitchFamily="34" charset="0"/>
                  <a:ea typeface="+mn-ea"/>
                  <a:cs typeface="+mn-cs"/>
                </a:rPr>
                <a:t>"You shall love your neighbor as yourself,"</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do well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if you show partiality, you commit sin, and are convicted by the law as transgressors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2000" b="0" strike="noStrike" kern="0" cap="none" spc="0" normalizeH="0" noProof="0" dirty="0">
                  <a:ln>
                    <a:noFill/>
                  </a:ln>
                  <a:solidFill>
                    <a:prstClr val="black"/>
                  </a:solidFill>
                  <a:effectLst/>
                  <a:highlight>
                    <a:srgbClr val="FFFF00"/>
                  </a:highlight>
                  <a:uLnTx/>
                  <a:uFillTx/>
                  <a:latin typeface="Arial" panose="020B0604020202020204" pitchFamily="34" charset="0"/>
                  <a:ea typeface="+mn-ea"/>
                  <a:cs typeface="+mn-cs"/>
                </a:rPr>
                <a:t>For whoever shall keep the whole law, and yet stumble in one point, he is guilty of all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who said, "Do not commit adultery," also said, "Do not murder." Now if you do not commit adultery, but you do murder, you have become a transgressor of the law.</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speak and so do as those who will be judged by the law of liberty.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judgment is without  mercy to the one who has shown no mercy.     Mercy triumphs over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 name="TextBox 2">
            <a:extLst>
              <a:ext uri="{FF2B5EF4-FFF2-40B4-BE49-F238E27FC236}">
                <a16:creationId xmlns:a16="http://schemas.microsoft.com/office/drawing/2014/main" id="{352FAEA2-6A3D-3F17-4697-053EF304E9AC}"/>
              </a:ext>
            </a:extLst>
          </p:cNvPr>
          <p:cNvSpPr txBox="1"/>
          <p:nvPr/>
        </p:nvSpPr>
        <p:spPr>
          <a:xfrm>
            <a:off x="6496407" y="500122"/>
            <a:ext cx="5813648" cy="2246769"/>
          </a:xfrm>
          <a:prstGeom prst="rect">
            <a:avLst/>
          </a:prstGeom>
          <a:noFill/>
        </p:spPr>
        <p:txBody>
          <a:bodyPr wrap="square" rtlCol="0">
            <a:spAutoFit/>
          </a:bodyPr>
          <a:lstStyle/>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Apparently, those guilty of showing partiality were justifying their actions based upon “the royal law”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(Lev. 19:18b; cf., Matt. 19:16-19; 22:36-40;     	Mark 12:28-31)</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their justification did not hold up, because they were not fulfilling the royal law toward the poor.</a:t>
            </a:r>
          </a:p>
        </p:txBody>
      </p:sp>
      <p:sp>
        <p:nvSpPr>
          <p:cNvPr id="2" name="TextBox 1">
            <a:extLst>
              <a:ext uri="{FF2B5EF4-FFF2-40B4-BE49-F238E27FC236}">
                <a16:creationId xmlns:a16="http://schemas.microsoft.com/office/drawing/2014/main" id="{82767970-0A50-5CBE-9AEE-E584A2117875}"/>
              </a:ext>
            </a:extLst>
          </p:cNvPr>
          <p:cNvSpPr txBox="1"/>
          <p:nvPr/>
        </p:nvSpPr>
        <p:spPr>
          <a:xfrm>
            <a:off x="6507138" y="2661625"/>
            <a:ext cx="5813648" cy="1015663"/>
          </a:xfrm>
          <a:prstGeom prst="rect">
            <a:avLst/>
          </a:prstGeom>
          <a:noFill/>
        </p:spPr>
        <p:txBody>
          <a:bodyPr wrap="square" rtlCol="0">
            <a:spAutoFit/>
          </a:bodyPr>
          <a:lstStyle/>
          <a:p>
            <a:pPr lvl="0" defTabSz="114300">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Mosaic Law also taught, </a:t>
            </a:r>
            <a:r>
              <a:rPr kumimoji="0" lang="en-US" sz="20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mn-ea"/>
                <a:cs typeface="Arial" panose="020B0604020202020204" pitchFamily="34" charset="0"/>
              </a:rPr>
              <a:t>“you shall not show partiality</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literally, “regard faces.”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(Deut. </a:t>
            </a:r>
            <a:r>
              <a:rPr lang="en-US" sz="2000" dirty="0">
                <a:solidFill>
                  <a:srgbClr val="333399"/>
                </a:solidFill>
                <a:latin typeface="Arial" panose="020B0604020202020204" pitchFamily="34" charset="0"/>
                <a:cs typeface="Arial" panose="020B0604020202020204" pitchFamily="34" charset="0"/>
              </a:rPr>
              <a:t>16:19; Lev. 19:13)</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1955211478"/>
      </p:ext>
    </p:ext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If you</a:t>
              </a:r>
              <a:r>
                <a:rPr kumimoji="0" lang="en-US" altLang="en-US" sz="20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2000" b="1"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really</a:t>
              </a:r>
              <a:r>
                <a:rPr kumimoji="0" lang="en-US" altLang="en-US" sz="20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fulfill the royal law according to the Scripture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200" b="1" i="0" u="none" strike="noStrike" kern="0" cap="none" spc="0" normalizeH="0" baseline="0" noProof="0" dirty="0">
                  <a:ln>
                    <a:noFill/>
                  </a:ln>
                  <a:solidFill>
                    <a:srgbClr val="FF0000"/>
                  </a:solidFill>
                  <a:effectLst/>
                  <a:uLnTx/>
                  <a:uFillTx/>
                  <a:latin typeface="Arial Narrow" panose="020B0606020202030204" pitchFamily="34" charset="0"/>
                  <a:ea typeface="+mn-ea"/>
                  <a:cs typeface="+mn-cs"/>
                </a:rPr>
                <a:t>"You shall love your neighbor as yourself,"</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do well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if you show partiality, you commit sin, and are convicted by the law as transgressors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whoever shall keep the whole law, and yet stumble in one point, he is guilty of all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For He who said, "Do not commit adultery," also said, "Do not murder." Now if you do not commit adultery, but you do murder, you have become a transgressor of the law</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speak and so do as those who will be judged by the law of liberty.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judgment is without  mercy to the one who has shown no mercy.     Mercy triumphs over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 name="TextBox 2">
            <a:extLst>
              <a:ext uri="{FF2B5EF4-FFF2-40B4-BE49-F238E27FC236}">
                <a16:creationId xmlns:a16="http://schemas.microsoft.com/office/drawing/2014/main" id="{352FAEA2-6A3D-3F17-4697-053EF304E9AC}"/>
              </a:ext>
            </a:extLst>
          </p:cNvPr>
          <p:cNvSpPr txBox="1"/>
          <p:nvPr/>
        </p:nvSpPr>
        <p:spPr>
          <a:xfrm>
            <a:off x="6496407" y="500122"/>
            <a:ext cx="5813648" cy="2246769"/>
          </a:xfrm>
          <a:prstGeom prst="rect">
            <a:avLst/>
          </a:prstGeom>
          <a:noFill/>
        </p:spPr>
        <p:txBody>
          <a:bodyPr wrap="square" rtlCol="0">
            <a:spAutoFit/>
          </a:bodyPr>
          <a:lstStyle/>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Apparently, those guilty of showing partiality were justifying their actions based upon “the royal law”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(Lev. 19:18b; cf., Matt. 19:16-19; 22:36-40;     	Mark 12:28-31)</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their justification did not hold up, because they were not fulfilling the royal law toward the poor.</a:t>
            </a:r>
          </a:p>
        </p:txBody>
      </p:sp>
      <p:sp>
        <p:nvSpPr>
          <p:cNvPr id="2" name="TextBox 1">
            <a:extLst>
              <a:ext uri="{FF2B5EF4-FFF2-40B4-BE49-F238E27FC236}">
                <a16:creationId xmlns:a16="http://schemas.microsoft.com/office/drawing/2014/main" id="{82767970-0A50-5CBE-9AEE-E584A2117875}"/>
              </a:ext>
            </a:extLst>
          </p:cNvPr>
          <p:cNvSpPr txBox="1"/>
          <p:nvPr/>
        </p:nvSpPr>
        <p:spPr>
          <a:xfrm>
            <a:off x="6507138" y="2661625"/>
            <a:ext cx="5813648" cy="1015663"/>
          </a:xfrm>
          <a:prstGeom prst="rect">
            <a:avLst/>
          </a:prstGeom>
          <a:noFill/>
        </p:spPr>
        <p:txBody>
          <a:bodyPr wrap="square" rtlCol="0">
            <a:spAutoFit/>
          </a:bodyPr>
          <a:lstStyle/>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Mosaic Law also taught, </a:t>
            </a:r>
            <a:r>
              <a:rPr kumimoji="0" lang="en-US" sz="20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mn-ea"/>
                <a:cs typeface="Arial" panose="020B0604020202020204" pitchFamily="34" charset="0"/>
              </a:rPr>
              <a:t>“you shall not show partiality</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literally, “regard faces.”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(Deut. 16:19; Lev. 19:13)</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4" name="TextBox 3">
            <a:extLst>
              <a:ext uri="{FF2B5EF4-FFF2-40B4-BE49-F238E27FC236}">
                <a16:creationId xmlns:a16="http://schemas.microsoft.com/office/drawing/2014/main" id="{FD71F3E2-F151-3881-5BBC-1774A4F8D508}"/>
              </a:ext>
            </a:extLst>
          </p:cNvPr>
          <p:cNvSpPr txBox="1"/>
          <p:nvPr/>
        </p:nvSpPr>
        <p:spPr>
          <a:xfrm>
            <a:off x="837121" y="3721996"/>
            <a:ext cx="4258089" cy="400110"/>
          </a:xfrm>
          <a:prstGeom prst="rect">
            <a:avLst/>
          </a:prstGeom>
          <a:noFill/>
        </p:spPr>
        <p:txBody>
          <a:bodyPr wrap="none" rtlCol="0">
            <a:spAutoFit/>
          </a:bodyPr>
          <a:lstStyle/>
          <a:p>
            <a:r>
              <a:rPr lang="en-US" sz="2000" dirty="0">
                <a:solidFill>
                  <a:srgbClr val="333399"/>
                </a:solidFill>
                <a:latin typeface="Arial" panose="020B0604020202020204" pitchFamily="34" charset="0"/>
                <a:cs typeface="Arial" panose="020B0604020202020204" pitchFamily="34" charset="0"/>
              </a:rPr>
              <a:t>(cf. Ex. 20:10-11; cf. Matt. 19:18-19)</a:t>
            </a:r>
          </a:p>
        </p:txBody>
      </p:sp>
    </p:spTree>
    <p:extLst>
      <p:ext uri="{BB962C8B-B14F-4D97-AF65-F5344CB8AC3E}">
        <p14:creationId xmlns:p14="http://schemas.microsoft.com/office/powerpoint/2010/main" val="219769329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ppt_x</p:attrName>
                                        </p:attrNameLst>
                                      </p:cBhvr>
                                      <p:tavLst>
                                        <p:tav tm="0">
                                          <p:val>
                                            <p:strVal val="#ppt_x-#ppt_w*1.125000"/>
                                          </p:val>
                                        </p:tav>
                                        <p:tav tm="100000">
                                          <p:val>
                                            <p:strVal val="#ppt_x"/>
                                          </p:val>
                                        </p:tav>
                                      </p:tavLst>
                                    </p:anim>
                                    <p:animEffect transition="in" filter="wipe(right)">
                                      <p:cBhvr>
                                        <p:cTn id="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If you</a:t>
              </a:r>
              <a:r>
                <a:rPr kumimoji="0" lang="en-US" altLang="en-US" sz="20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2000" b="1"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really</a:t>
              </a:r>
              <a:r>
                <a:rPr kumimoji="0" lang="en-US" altLang="en-US" sz="20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fulfill the royal law according to the Scripture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200" b="1" i="0" u="none" strike="noStrike" kern="0" cap="none" spc="0" normalizeH="0" baseline="0" noProof="0" dirty="0">
                  <a:ln>
                    <a:noFill/>
                  </a:ln>
                  <a:solidFill>
                    <a:srgbClr val="FF0000"/>
                  </a:solidFill>
                  <a:effectLst/>
                  <a:uLnTx/>
                  <a:uFillTx/>
                  <a:latin typeface="Arial Narrow" panose="020B0606020202030204" pitchFamily="34" charset="0"/>
                  <a:ea typeface="+mn-ea"/>
                  <a:cs typeface="+mn-cs"/>
                </a:rPr>
                <a:t>"You shall love your neighbor as yourself,"</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do well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if you show partiality, you commit sin, and are convicted by the law as transgressors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whoever shall keep the whole law, and yet stumble in one point, he is guilty of all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For He who said, "Do not commit adultery," also said, "Do not murder." Now if you do not commit adultery, but you do murder, you have become a transgressor of the law</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speak and so do as those who will be judged by the law of liberty.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judgment is without  mercy to the one who has shown no mercy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Mercy triumphs over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 name="TextBox 2">
            <a:extLst>
              <a:ext uri="{FF2B5EF4-FFF2-40B4-BE49-F238E27FC236}">
                <a16:creationId xmlns:a16="http://schemas.microsoft.com/office/drawing/2014/main" id="{352FAEA2-6A3D-3F17-4697-053EF304E9AC}"/>
              </a:ext>
            </a:extLst>
          </p:cNvPr>
          <p:cNvSpPr txBox="1"/>
          <p:nvPr/>
        </p:nvSpPr>
        <p:spPr>
          <a:xfrm>
            <a:off x="6496407" y="500122"/>
            <a:ext cx="5813648" cy="2246769"/>
          </a:xfrm>
          <a:prstGeom prst="rect">
            <a:avLst/>
          </a:prstGeom>
          <a:noFill/>
        </p:spPr>
        <p:txBody>
          <a:bodyPr wrap="square" rtlCol="0">
            <a:spAutoFit/>
          </a:bodyPr>
          <a:lstStyle/>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Apparently, those guilty of showing partiality were justifying their actions based upon “the royal law”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(Lev. 19:18b; cf., Matt. 19:16-19; 22:36-40;     	Mark 12:28-31)</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their justification did not hold up, because they were not fulfilling the royal law toward the poor.</a:t>
            </a:r>
          </a:p>
        </p:txBody>
      </p:sp>
      <p:sp>
        <p:nvSpPr>
          <p:cNvPr id="2" name="TextBox 1">
            <a:extLst>
              <a:ext uri="{FF2B5EF4-FFF2-40B4-BE49-F238E27FC236}">
                <a16:creationId xmlns:a16="http://schemas.microsoft.com/office/drawing/2014/main" id="{82767970-0A50-5CBE-9AEE-E584A2117875}"/>
              </a:ext>
            </a:extLst>
          </p:cNvPr>
          <p:cNvSpPr txBox="1"/>
          <p:nvPr/>
        </p:nvSpPr>
        <p:spPr>
          <a:xfrm>
            <a:off x="6507138" y="2661625"/>
            <a:ext cx="5813648" cy="1015663"/>
          </a:xfrm>
          <a:prstGeom prst="rect">
            <a:avLst/>
          </a:prstGeom>
          <a:noFill/>
        </p:spPr>
        <p:txBody>
          <a:bodyPr wrap="square" rtlCol="0">
            <a:spAutoFit/>
          </a:bodyPr>
          <a:lstStyle/>
          <a:p>
            <a:pPr lvl="0" defTabSz="114300">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Mosaic Law also taught, </a:t>
            </a:r>
            <a:r>
              <a:rPr kumimoji="0" lang="en-US" sz="20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mn-ea"/>
                <a:cs typeface="Arial" panose="020B0604020202020204" pitchFamily="34" charset="0"/>
              </a:rPr>
              <a:t>“you shall not show partiality</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literally, “regard faces.” </a:t>
            </a:r>
            <a:r>
              <a:rPr lang="en-US" sz="2000" dirty="0">
                <a:solidFill>
                  <a:srgbClr val="333399"/>
                </a:solidFill>
                <a:latin typeface="Arial" panose="020B0604020202020204" pitchFamily="34" charset="0"/>
                <a:cs typeface="Arial" panose="020B0604020202020204" pitchFamily="34" charset="0"/>
              </a:rPr>
              <a:t>(Deut. 16:19; Lev. 19:13)</a:t>
            </a:r>
            <a:r>
              <a:rPr lang="en-US" sz="2000" dirty="0">
                <a:solidFill>
                  <a:prstClr val="black"/>
                </a:solidFill>
                <a:latin typeface="Arial" panose="020B0604020202020204" pitchFamily="34" charset="0"/>
                <a:cs typeface="Arial" panose="020B0604020202020204" pitchFamily="34" charset="0"/>
              </a:rPr>
              <a:t>.</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27F93B98-9A7B-B6CA-43E0-BD6001020604}"/>
              </a:ext>
            </a:extLst>
          </p:cNvPr>
          <p:cNvSpPr txBox="1"/>
          <p:nvPr/>
        </p:nvSpPr>
        <p:spPr>
          <a:xfrm>
            <a:off x="6504990" y="4101910"/>
            <a:ext cx="5813648" cy="1631216"/>
          </a:xfrm>
          <a:prstGeom prst="rect">
            <a:avLst/>
          </a:prstGeom>
          <a:noFill/>
        </p:spPr>
        <p:txBody>
          <a:bodyPr wrap="square" rtlCol="0">
            <a:spAutoFit/>
          </a:bodyPr>
          <a:lstStyle/>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context in which “mercy” is used </a:t>
            </a:r>
            <a:r>
              <a:rPr lang="en-US" sz="2000" dirty="0">
                <a:solidFill>
                  <a:prstClr val="black"/>
                </a:solidFill>
                <a:latin typeface="Arial" panose="020B0604020202020204" pitchFamily="34" charset="0"/>
                <a:cs typeface="Arial" panose="020B0604020202020204" pitchFamily="34" charset="0"/>
              </a:rPr>
              <a:t>here carries the action of pity, or compassion. </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Arial" panose="020B0604020202020204" pitchFamily="34" charset="0"/>
                <a:cs typeface="Arial" panose="020B0604020202020204" pitchFamily="34" charset="0"/>
              </a:rPr>
              <a:t>Compassion for the unfortunate will guard us from showing partiality. </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Cf., Matt. 25:41-45, Matt. 5:7</a:t>
            </a:r>
          </a:p>
        </p:txBody>
      </p:sp>
      <p:sp>
        <p:nvSpPr>
          <p:cNvPr id="7" name="TextBox 6">
            <a:extLst>
              <a:ext uri="{FF2B5EF4-FFF2-40B4-BE49-F238E27FC236}">
                <a16:creationId xmlns:a16="http://schemas.microsoft.com/office/drawing/2014/main" id="{C3F7FA8C-AE7B-1ACB-D115-8ABBE7CE2560}"/>
              </a:ext>
            </a:extLst>
          </p:cNvPr>
          <p:cNvSpPr txBox="1"/>
          <p:nvPr/>
        </p:nvSpPr>
        <p:spPr>
          <a:xfrm>
            <a:off x="837121" y="3721996"/>
            <a:ext cx="4258089" cy="400110"/>
          </a:xfrm>
          <a:prstGeom prst="rect">
            <a:avLst/>
          </a:prstGeom>
          <a:noFill/>
        </p:spPr>
        <p:txBody>
          <a:bodyPr wrap="none" rtlCol="0">
            <a:spAutoFit/>
          </a:bodyPr>
          <a:lstStyle/>
          <a:p>
            <a:r>
              <a:rPr lang="en-US" sz="2000" dirty="0">
                <a:solidFill>
                  <a:srgbClr val="333399"/>
                </a:solidFill>
                <a:latin typeface="Arial" panose="020B0604020202020204" pitchFamily="34" charset="0"/>
                <a:cs typeface="Arial" panose="020B0604020202020204" pitchFamily="34" charset="0"/>
              </a:rPr>
              <a:t>(cf. Ex. 20:10-11; cf. Matt. 19:18-19)</a:t>
            </a:r>
          </a:p>
        </p:txBody>
      </p:sp>
    </p:spTree>
    <p:extLst>
      <p:ext uri="{BB962C8B-B14F-4D97-AF65-F5344CB8AC3E}">
        <p14:creationId xmlns:p14="http://schemas.microsoft.com/office/powerpoint/2010/main" val="197825401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1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What does it profit, my brethren, if someone says he has faith but does not have works? Can faith save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 brother or sister is naked and destitute of daily food,</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one of you says to them, "Depart in peace, be warmed and filled," but you do not give them the things which are needed for the body, what does it profit?</a:t>
              </a:r>
            </a:p>
          </p:txBody>
        </p:sp>
      </p:grpSp>
      <p:sp>
        <p:nvSpPr>
          <p:cNvPr id="3" name="TextBox 2">
            <a:extLst>
              <a:ext uri="{FF2B5EF4-FFF2-40B4-BE49-F238E27FC236}">
                <a16:creationId xmlns:a16="http://schemas.microsoft.com/office/drawing/2014/main" id="{0F3F7CAC-5AB9-DC66-FE02-738C49D190F8}"/>
              </a:ext>
            </a:extLst>
          </p:cNvPr>
          <p:cNvSpPr txBox="1"/>
          <p:nvPr/>
        </p:nvSpPr>
        <p:spPr>
          <a:xfrm>
            <a:off x="6496407" y="500122"/>
            <a:ext cx="5813648" cy="2246769"/>
          </a:xfrm>
          <a:prstGeom prst="rect">
            <a:avLst/>
          </a:prstGeom>
          <a:noFill/>
        </p:spPr>
        <p:txBody>
          <a:bodyPr wrap="square" rtlCol="0">
            <a:spAutoFit/>
          </a:bodyPr>
          <a:lstStyle/>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Apparently, those guilty of showing partiality were justifying their actions based upon “the royal law”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(Lev. 19:18b; cf., Matt. 19:16-19; 22:36-40;     	Mark 12:28-31)</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their justification did not hold up, because they were not fulfilling the royal law toward the poor.</a:t>
            </a:r>
          </a:p>
        </p:txBody>
      </p:sp>
      <p:sp>
        <p:nvSpPr>
          <p:cNvPr id="4" name="TextBox 3">
            <a:extLst>
              <a:ext uri="{FF2B5EF4-FFF2-40B4-BE49-F238E27FC236}">
                <a16:creationId xmlns:a16="http://schemas.microsoft.com/office/drawing/2014/main" id="{2207AF32-F1F3-581D-D154-36648C680190}"/>
              </a:ext>
            </a:extLst>
          </p:cNvPr>
          <p:cNvSpPr txBox="1"/>
          <p:nvPr/>
        </p:nvSpPr>
        <p:spPr>
          <a:xfrm>
            <a:off x="6507138" y="2661625"/>
            <a:ext cx="5813648" cy="1015663"/>
          </a:xfrm>
          <a:prstGeom prst="rect">
            <a:avLst/>
          </a:prstGeom>
          <a:noFill/>
        </p:spPr>
        <p:txBody>
          <a:bodyPr wrap="square" rtlCol="0">
            <a:spAutoFit/>
          </a:bodyPr>
          <a:lstStyle/>
          <a:p>
            <a:pPr lvl="0" defTabSz="114300">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Mosaic Law also taught, </a:t>
            </a:r>
            <a:r>
              <a:rPr kumimoji="0" lang="en-US" sz="20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mn-ea"/>
                <a:cs typeface="Arial" panose="020B0604020202020204" pitchFamily="34" charset="0"/>
              </a:rPr>
              <a:t>“you shall not show partiality</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literally, “regard faces.” </a:t>
            </a:r>
            <a:r>
              <a:rPr lang="en-US" sz="2000" dirty="0">
                <a:solidFill>
                  <a:srgbClr val="333399"/>
                </a:solidFill>
                <a:latin typeface="Arial" panose="020B0604020202020204" pitchFamily="34" charset="0"/>
                <a:cs typeface="Arial" panose="020B0604020202020204" pitchFamily="34" charset="0"/>
              </a:rPr>
              <a:t>(Deut. 16:19; Lev. 19:13)</a:t>
            </a:r>
            <a:r>
              <a:rPr lang="en-US" sz="2000" dirty="0">
                <a:solidFill>
                  <a:prstClr val="black"/>
                </a:solidFill>
                <a:latin typeface="Arial" panose="020B0604020202020204" pitchFamily="34" charset="0"/>
                <a:cs typeface="Arial" panose="020B0604020202020204" pitchFamily="34" charset="0"/>
              </a:rPr>
              <a:t>.</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1991F2A8-5D38-E569-8E4E-78A0201CC20D}"/>
              </a:ext>
            </a:extLst>
          </p:cNvPr>
          <p:cNvSpPr txBox="1"/>
          <p:nvPr/>
        </p:nvSpPr>
        <p:spPr>
          <a:xfrm>
            <a:off x="6504990" y="4101910"/>
            <a:ext cx="5813648" cy="1631216"/>
          </a:xfrm>
          <a:prstGeom prst="rect">
            <a:avLst/>
          </a:prstGeom>
          <a:noFill/>
        </p:spPr>
        <p:txBody>
          <a:bodyPr wrap="square" rtlCol="0">
            <a:spAutoFit/>
          </a:bodyPr>
          <a:lstStyle/>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context in which “mercy” is used </a:t>
            </a:r>
            <a:r>
              <a:rPr lang="en-US" sz="2000" dirty="0">
                <a:solidFill>
                  <a:prstClr val="black"/>
                </a:solidFill>
                <a:latin typeface="Arial" panose="020B0604020202020204" pitchFamily="34" charset="0"/>
                <a:cs typeface="Arial" panose="020B0604020202020204" pitchFamily="34" charset="0"/>
              </a:rPr>
              <a:t>here carries the action of pity, or compassion. </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Arial" panose="020B0604020202020204" pitchFamily="34" charset="0"/>
                <a:cs typeface="Arial" panose="020B0604020202020204" pitchFamily="34" charset="0"/>
              </a:rPr>
              <a:t>Compassion for the unfortunate will guard us from showing partiality. </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Cf., Matt. 25:41-45, Matt. 5:7</a:t>
            </a:r>
          </a:p>
        </p:txBody>
      </p:sp>
      <p:sp>
        <p:nvSpPr>
          <p:cNvPr id="7" name="TextBox 6">
            <a:extLst>
              <a:ext uri="{FF2B5EF4-FFF2-40B4-BE49-F238E27FC236}">
                <a16:creationId xmlns:a16="http://schemas.microsoft.com/office/drawing/2014/main" id="{E8827DBC-3CCB-508F-861B-D5AB4D32785C}"/>
              </a:ext>
            </a:extLst>
          </p:cNvPr>
          <p:cNvSpPr txBox="1"/>
          <p:nvPr/>
        </p:nvSpPr>
        <p:spPr>
          <a:xfrm>
            <a:off x="237285" y="3350673"/>
            <a:ext cx="6129470" cy="1046440"/>
          </a:xfrm>
          <a:prstGeom prst="rect">
            <a:avLst/>
          </a:prstGeom>
          <a:noFill/>
        </p:spPr>
        <p:txBody>
          <a:bodyPr wrap="square" rtlCol="0">
            <a:spAutoFit/>
          </a:bodyPr>
          <a:lstStyle/>
          <a:p>
            <a:r>
              <a:rPr kumimoji="0" lang="en-US" altLang="en-US" sz="2000" i="0" strike="noStrike" kern="0" cap="none" spc="0" normalizeH="0" baseline="0" noProof="0" dirty="0">
                <a:ln>
                  <a:noFill/>
                </a:ln>
                <a:solidFill>
                  <a:srgbClr val="333399"/>
                </a:solidFill>
                <a:effectLst/>
                <a:uLnTx/>
                <a:uFill>
                  <a:solidFill>
                    <a:srgbClr val="FF0000"/>
                  </a:solidFill>
                </a:uFill>
                <a:latin typeface="Arial" panose="020B0604020202020204" pitchFamily="34" charset="0"/>
                <a:ea typeface="+mn-ea"/>
                <a:cs typeface="+mn-cs"/>
              </a:rPr>
              <a:t>v. 8</a:t>
            </a:r>
          </a:p>
          <a:p>
            <a:r>
              <a:rPr kumimoji="0" lang="en-US" altLang="en-US" sz="2000" b="1"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really</a:t>
            </a:r>
            <a:r>
              <a:rPr kumimoji="0" lang="en-US" altLang="en-US" sz="20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fulfill the royal law according to the Scripture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200" b="1" i="0" u="none" strike="noStrike" kern="0" cap="none" spc="0" normalizeH="0" baseline="0" noProof="0" dirty="0">
                <a:ln>
                  <a:noFill/>
                </a:ln>
                <a:solidFill>
                  <a:srgbClr val="FF0000"/>
                </a:solidFill>
                <a:effectLst/>
                <a:uLnTx/>
                <a:uFillTx/>
                <a:latin typeface="Arial Narrow" panose="020B0606020202030204" pitchFamily="34" charset="0"/>
                <a:ea typeface="+mn-ea"/>
                <a:cs typeface="+mn-cs"/>
              </a:rPr>
              <a:t>"You shall love your neighbor as yourself,"</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do well</a:t>
            </a:r>
            <a:endParaRPr lang="en-US" dirty="0"/>
          </a:p>
        </p:txBody>
      </p:sp>
    </p:spTree>
    <p:extLst>
      <p:ext uri="{BB962C8B-B14F-4D97-AF65-F5344CB8AC3E}">
        <p14:creationId xmlns:p14="http://schemas.microsoft.com/office/powerpoint/2010/main" val="68808897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down)">
                                      <p:cBhvr>
                                        <p:cTn id="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Come now, you rich, weep and howl for your miseries that are coming upon you!</a:t>
              </a:r>
              <a:r>
                <a:rPr kumimoji="0" lang="en-US" altLang="en-US" sz="2000" b="0" i="0" u="none" strike="noStrike" kern="0" cap="none" spc="0" normalizeH="0" baseline="30000" noProof="0" dirty="0">
                  <a:ln>
                    <a:noFill/>
                  </a:ln>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Your riches are corrupted, and your garments are moth-eaten.</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Your gold and silver are corroded, and their corrosion will be a witness against you and will eat your flesh like fire.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You have heaped up treasure in the last days.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Indeed the wages of the laborers who mowed your fields, which you kept back by fraud, cry out; and the cries of the reapers have reached the ears of the Lord of Sabaoth.</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You have lived on the earth in pleasure and luxury; you have fattened your hearts as in a day of slaughter.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You have condemned, you have murdered the just; he does not resist you.</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sp>
        <p:nvSpPr>
          <p:cNvPr id="2" name="TextBox 1">
            <a:extLst>
              <a:ext uri="{FF2B5EF4-FFF2-40B4-BE49-F238E27FC236}">
                <a16:creationId xmlns:a16="http://schemas.microsoft.com/office/drawing/2014/main" id="{01AD9F8C-B76B-7FEF-3633-CB8CFBDEE0EF}"/>
              </a:ext>
            </a:extLst>
          </p:cNvPr>
          <p:cNvSpPr txBox="1"/>
          <p:nvPr/>
        </p:nvSpPr>
        <p:spPr>
          <a:xfrm>
            <a:off x="263044" y="5746146"/>
            <a:ext cx="6129470" cy="1046440"/>
          </a:xfrm>
          <a:prstGeom prst="rect">
            <a:avLst/>
          </a:prstGeom>
          <a:noFill/>
        </p:spPr>
        <p:txBody>
          <a:bodyPr wrap="square" rtlCol="0">
            <a:spAutoFit/>
          </a:bodyPr>
          <a:lstStyle/>
          <a:p>
            <a:r>
              <a:rPr lang="en-US" altLang="en-US" sz="2000" kern="0" noProof="0" dirty="0">
                <a:solidFill>
                  <a:srgbClr val="333399"/>
                </a:solidFill>
                <a:uFill>
                  <a:solidFill>
                    <a:srgbClr val="FF0000"/>
                  </a:solidFill>
                </a:uFill>
                <a:latin typeface="Arial" panose="020B0604020202020204" pitchFamily="34" charset="0"/>
              </a:rPr>
              <a:t>James 2:</a:t>
            </a:r>
            <a:r>
              <a:rPr kumimoji="0" lang="en-US" altLang="en-US" sz="2000" i="0" strike="noStrike" kern="0" cap="none" spc="0" normalizeH="0" baseline="0" noProof="0" dirty="0">
                <a:ln>
                  <a:noFill/>
                </a:ln>
                <a:solidFill>
                  <a:srgbClr val="333399"/>
                </a:solidFill>
                <a:effectLst/>
                <a:uLnTx/>
                <a:uFill>
                  <a:solidFill>
                    <a:srgbClr val="FF0000"/>
                  </a:solidFill>
                </a:uFill>
                <a:latin typeface="Arial" panose="020B0604020202020204" pitchFamily="34" charset="0"/>
                <a:ea typeface="+mn-ea"/>
                <a:cs typeface="+mn-cs"/>
              </a:rPr>
              <a:t>8</a:t>
            </a:r>
          </a:p>
          <a:p>
            <a:r>
              <a:rPr kumimoji="0" lang="en-US" altLang="en-US" sz="2000" b="1"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really</a:t>
            </a:r>
            <a:r>
              <a:rPr kumimoji="0" lang="en-US" altLang="en-US" sz="20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fulfill the royal law according to the Scripture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200" b="1" i="0" u="none" strike="noStrike" kern="0" cap="none" spc="0" normalizeH="0" baseline="0" noProof="0" dirty="0">
                <a:ln>
                  <a:noFill/>
                </a:ln>
                <a:solidFill>
                  <a:srgbClr val="FF0000"/>
                </a:solidFill>
                <a:effectLst/>
                <a:uLnTx/>
                <a:uFillTx/>
                <a:latin typeface="Arial Narrow" panose="020B0606020202030204" pitchFamily="34" charset="0"/>
                <a:ea typeface="+mn-ea"/>
                <a:cs typeface="+mn-cs"/>
              </a:rPr>
              <a:t>"You shall love your neighbor as yourself,"</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do well</a:t>
            </a:r>
            <a:endParaRPr lang="en-US" dirty="0"/>
          </a:p>
        </p:txBody>
      </p:sp>
    </p:spTree>
    <p:extLst>
      <p:ext uri="{BB962C8B-B14F-4D97-AF65-F5344CB8AC3E}">
        <p14:creationId xmlns:p14="http://schemas.microsoft.com/office/powerpoint/2010/main" val="364831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p:tgtEl>
                                          <p:spTgt spid="2"/>
                                        </p:tgtEl>
                                        <p:attrNameLst>
                                          <p:attrName>ppt_y</p:attrName>
                                        </p:attrNameLst>
                                      </p:cBhvr>
                                      <p:tavLst>
                                        <p:tav tm="0">
                                          <p:val>
                                            <p:strVal val="#ppt_y-#ppt_h*1.125000"/>
                                          </p:val>
                                        </p:tav>
                                        <p:tav tm="100000">
                                          <p:val>
                                            <p:strVal val="#ppt_y"/>
                                          </p:val>
                                        </p:tav>
                                      </p:tavLst>
                                    </p:anim>
                                    <p:animEffect transition="in" filter="wipe(dow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sp>
        <p:nvSpPr>
          <p:cNvPr id="3" name="TextBox 2">
            <a:extLst>
              <a:ext uri="{FF2B5EF4-FFF2-40B4-BE49-F238E27FC236}">
                <a16:creationId xmlns:a16="http://schemas.microsoft.com/office/drawing/2014/main" id="{4AD96C0B-7CDA-2A41-E3AA-2100C2BC85D3}"/>
              </a:ext>
            </a:extLst>
          </p:cNvPr>
          <p:cNvSpPr txBox="1"/>
          <p:nvPr/>
        </p:nvSpPr>
        <p:spPr>
          <a:xfrm>
            <a:off x="6485676" y="412116"/>
            <a:ext cx="5813648"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20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2000" b="0" i="0"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a:t>
            </a:r>
            <a:r>
              <a:rPr kumimoji="0" lang="en-US" sz="2000" b="0" i="0"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 and returned home.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Arial" panose="020B0604020202020204" pitchFamily="34" charset="0"/>
                <a:cs typeface="Arial" panose="020B0604020202020204" pitchFamily="34" charset="0"/>
              </a:rPr>
              <a:t>Their faith would be tested by various trials that they would “fall into” through no fault of their own.</a:t>
            </a:r>
            <a:endParaRPr kumimoji="0" lang="en-US" sz="2000" b="0" i="0"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prstClr val="black"/>
                </a:solidFill>
                <a:latin typeface="Arial" panose="020B0604020202020204" pitchFamily="34" charset="0"/>
                <a:cs typeface="Arial" panose="020B0604020202020204" pitchFamily="34" charset="0"/>
              </a:rPr>
              <a:t>However, as we get into the heart of the epistle,   it is evident that James is aware of some major character problems these Christians were going to need to concede and repent of.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Arial" panose="020B0604020202020204" pitchFamily="34" charset="0"/>
                <a:cs typeface="Arial" panose="020B0604020202020204" pitchFamily="34" charset="0"/>
              </a:rPr>
              <a:t>They were not to have a mere conviction of faith, but a genuine working faith, as instructed by God.</a:t>
            </a:r>
            <a:endParaRPr lang="en-US" sz="2000" baseline="0"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in their hearts, and hypocritical faith </a:t>
            </a:r>
            <a:r>
              <a:rPr kumimoji="0" lang="en-US" sz="2000" b="0" i="0" strike="noStrike" kern="1200" cap="none" spc="0" normalizeH="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2000" b="0" i="0"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 The wealthy apparently placed too much trust in their riches, and mistreated their employees </a:t>
            </a:r>
            <a:r>
              <a:rPr kumimoji="0" lang="en-US" sz="2000" b="0" i="0" strike="noStrike" kern="1200" cap="none" spc="0" normalizeH="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2000" b="0" i="0"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lvl="0">
              <a:defRPr/>
            </a:pPr>
            <a:r>
              <a:rPr lang="en-US" sz="2000" baseline="0" dirty="0">
                <a:solidFill>
                  <a:prstClr val="black"/>
                </a:solidFill>
                <a:latin typeface="Arial" panose="020B0604020202020204" pitchFamily="34" charset="0"/>
                <a:cs typeface="Arial" panose="020B0604020202020204" pitchFamily="34" charset="0"/>
              </a:rPr>
              <a:t>This test of their faith</a:t>
            </a:r>
            <a:r>
              <a:rPr lang="en-US" sz="2000" dirty="0">
                <a:solidFill>
                  <a:prstClr val="black"/>
                </a:solidFill>
                <a:latin typeface="Arial" panose="020B0604020202020204" pitchFamily="34" charset="0"/>
                <a:cs typeface="Arial" panose="020B0604020202020204" pitchFamily="34" charset="0"/>
              </a:rPr>
              <a:t> would produce character, also, if they would repent.</a:t>
            </a:r>
            <a:endParaRPr kumimoji="0" lang="en-US" sz="2000" b="0" i="0"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nvGrpSpPr>
          <p:cNvPr id="25" name="Group 24">
            <a:extLst>
              <a:ext uri="{FF2B5EF4-FFF2-40B4-BE49-F238E27FC236}">
                <a16:creationId xmlns:a16="http://schemas.microsoft.com/office/drawing/2014/main" id="{E98C1C85-8B6A-9CEA-AE33-34C4521F9522}"/>
              </a:ext>
            </a:extLst>
          </p:cNvPr>
          <p:cNvGrpSpPr/>
          <p:nvPr/>
        </p:nvGrpSpPr>
        <p:grpSpPr>
          <a:xfrm>
            <a:off x="38100" y="553793"/>
            <a:ext cx="6428232" cy="7173531"/>
            <a:chOff x="38100" y="553793"/>
            <a:chExt cx="6428232" cy="7173531"/>
          </a:xfrm>
        </p:grpSpPr>
        <p:grpSp>
          <p:nvGrpSpPr>
            <p:cNvPr id="24" name="Group 23">
              <a:extLst>
                <a:ext uri="{FF2B5EF4-FFF2-40B4-BE49-F238E27FC236}">
                  <a16:creationId xmlns:a16="http://schemas.microsoft.com/office/drawing/2014/main" id="{78EC3C00-FB92-9705-E298-1C591ACDF8D2}"/>
                </a:ext>
              </a:extLst>
            </p:cNvPr>
            <p:cNvGrpSpPr/>
            <p:nvPr/>
          </p:nvGrpSpPr>
          <p:grpSpPr>
            <a:xfrm>
              <a:off x="38100" y="553793"/>
              <a:ext cx="6428232" cy="7173531"/>
              <a:chOff x="38100" y="553793"/>
              <a:chExt cx="6428232" cy="7173531"/>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a:t>
                  </a:r>
                </a:p>
              </p:txBody>
            </p:sp>
          </p:grpSp>
          <p:sp>
            <p:nvSpPr>
              <p:cNvPr id="5" name="TextBox 4">
                <a:extLst>
                  <a:ext uri="{FF2B5EF4-FFF2-40B4-BE49-F238E27FC236}">
                    <a16:creationId xmlns:a16="http://schemas.microsoft.com/office/drawing/2014/main" id="{8BB0F0D2-0337-63B1-2D6D-B2797A21996F}"/>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grpSp>
        <p:sp>
          <p:nvSpPr>
            <p:cNvPr id="23" name="TextBox 22">
              <a:extLst>
                <a:ext uri="{FF2B5EF4-FFF2-40B4-BE49-F238E27FC236}">
                  <a16:creationId xmlns:a16="http://schemas.microsoft.com/office/drawing/2014/main" id="{60F6A951-606B-68CF-3B69-13A93D1D5E55}"/>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spTree>
    <p:extLst>
      <p:ext uri="{BB962C8B-B14F-4D97-AF65-F5344CB8AC3E}">
        <p14:creationId xmlns:p14="http://schemas.microsoft.com/office/powerpoint/2010/main" val="223659640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outVertical)">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up)">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up)">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up)">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7615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sp>
        <p:nvSpPr>
          <p:cNvPr id="2" name="TextBox 1">
            <a:extLst>
              <a:ext uri="{FF2B5EF4-FFF2-40B4-BE49-F238E27FC236}">
                <a16:creationId xmlns:a16="http://schemas.microsoft.com/office/drawing/2014/main" id="{69D23B76-1B1D-35A6-3352-12FB1853F5C5}"/>
              </a:ext>
            </a:extLst>
          </p:cNvPr>
          <p:cNvSpPr txBox="1"/>
          <p:nvPr/>
        </p:nvSpPr>
        <p:spPr>
          <a:xfrm>
            <a:off x="6485676" y="412116"/>
            <a:ext cx="5813648"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20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2000" b="0" i="0"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a:t>
            </a:r>
            <a:r>
              <a:rPr kumimoji="0" lang="en-US" sz="2000" b="0" i="0"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 and returned home.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Arial" panose="020B0604020202020204" pitchFamily="34" charset="0"/>
                <a:cs typeface="Arial" panose="020B0604020202020204" pitchFamily="34" charset="0"/>
              </a:rPr>
              <a:t>Their faith would be tested by various trials that they would “fall into” through no fault of their own.</a:t>
            </a:r>
            <a:endParaRPr kumimoji="0" lang="en-US" sz="2000" b="0" i="0"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prstClr val="black"/>
                </a:solidFill>
                <a:latin typeface="Arial" panose="020B0604020202020204" pitchFamily="34" charset="0"/>
                <a:cs typeface="Arial" panose="020B0604020202020204" pitchFamily="34" charset="0"/>
              </a:rPr>
              <a:t>However, as we get into the heart of the epistle,   it is evident that James is aware of some major character problems these Christians were going to need to concede and repent of.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Arial" panose="020B0604020202020204" pitchFamily="34" charset="0"/>
                <a:cs typeface="Arial" panose="020B0604020202020204" pitchFamily="34" charset="0"/>
              </a:rPr>
              <a:t>They were not to have a mere conviction of faith, but a genuine working faith, as instructed by God.</a:t>
            </a:r>
            <a:endParaRPr lang="en-US" sz="2000" baseline="0"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in their hearts, and hypocritical faith </a:t>
            </a:r>
            <a:r>
              <a:rPr kumimoji="0" lang="en-US" sz="2000" b="0" i="0" strike="noStrike" kern="1200" cap="none" spc="0" normalizeH="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2000" b="0" i="0"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 The wealthy apparently placed too much trust in their riches, and mistreated their employees </a:t>
            </a:r>
            <a:r>
              <a:rPr kumimoji="0" lang="en-US" sz="2000" b="0" i="0" strike="noStrike" kern="1200" cap="none" spc="0" normalizeH="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2000" b="0" i="0"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lvl="0">
              <a:defRPr/>
            </a:pPr>
            <a:r>
              <a:rPr lang="en-US" sz="2000" baseline="0" dirty="0">
                <a:solidFill>
                  <a:prstClr val="black"/>
                </a:solidFill>
                <a:latin typeface="Arial" panose="020B0604020202020204" pitchFamily="34" charset="0"/>
                <a:cs typeface="Arial" panose="020B0604020202020204" pitchFamily="34" charset="0"/>
              </a:rPr>
              <a:t>This test of their faith</a:t>
            </a:r>
            <a:r>
              <a:rPr lang="en-US" sz="2000" dirty="0">
                <a:solidFill>
                  <a:prstClr val="black"/>
                </a:solidFill>
                <a:latin typeface="Arial" panose="020B0604020202020204" pitchFamily="34" charset="0"/>
                <a:cs typeface="Arial" panose="020B0604020202020204" pitchFamily="34" charset="0"/>
              </a:rPr>
              <a:t> would produce character, also, if they would repent.</a:t>
            </a:r>
            <a:endParaRPr kumimoji="0" lang="en-US" sz="2000" b="0" i="0"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My brethren, do not hold the faith of our Lord Jesus Christ, the Lord of glory, with partiality.</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For if there should come into your assembly a man with gold rings, in fine apparel, and there should also come in a poor man in filthy clothes,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and you pay attention to the one wearing the fine clothes and say to him, "You sit here in a good place," and say to the poor man, "You stand there," or, "Sit here at my footstool,"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have you not shown partiality among yourselves, and become judges with evil thoughts?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Listen, my beloved brethren: Has God not chosen the poor of this world to be rich in faith and heirs of the kingdom which He promised to those who love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But you have dishonored the poor man.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noProof="0" dirty="0">
                  <a:ln>
                    <a:noFill/>
                  </a:ln>
                  <a:effectLst/>
                  <a:uLnTx/>
                  <a:uFillTx/>
                  <a:latin typeface="Arial" panose="020B0604020202020204" pitchFamily="34" charset="0"/>
                  <a:ea typeface="+mn-ea"/>
                  <a:cs typeface="+mn-cs"/>
                </a:rPr>
                <a:t>Do not the rich oppress you and drag you into the courts?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noProof="0" dirty="0">
                  <a:ln>
                    <a:noFill/>
                  </a:ln>
                  <a:effectLst/>
                  <a:uLnTx/>
                  <a:uFillTx/>
                  <a:latin typeface="Arial" panose="020B0604020202020204" pitchFamily="34" charset="0"/>
                  <a:ea typeface="+mn-ea"/>
                  <a:cs typeface="+mn-cs"/>
                </a:rPr>
                <a:t>Do they not blaspheme that noble name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noProof="0" dirty="0">
                  <a:ln>
                    <a:noFill/>
                  </a:ln>
                  <a:effectLst/>
                  <a:uLnTx/>
                  <a:uFillTx/>
                  <a:latin typeface="Arial" panose="020B0604020202020204" pitchFamily="34" charset="0"/>
                  <a:ea typeface="+mn-ea"/>
                  <a:cs typeface="+mn-cs"/>
                </a:rPr>
                <a:t>by which you are called?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noProof="0" dirty="0">
                <a:ln>
                  <a:noFill/>
                </a:ln>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1604563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sp>
        <p:nvSpPr>
          <p:cNvPr id="2" name="TextBox 1">
            <a:extLst>
              <a:ext uri="{FF2B5EF4-FFF2-40B4-BE49-F238E27FC236}">
                <a16:creationId xmlns:a16="http://schemas.microsoft.com/office/drawing/2014/main" id="{69D23B76-1B1D-35A6-3352-12FB1853F5C5}"/>
              </a:ext>
            </a:extLst>
          </p:cNvPr>
          <p:cNvSpPr txBox="1"/>
          <p:nvPr/>
        </p:nvSpPr>
        <p:spPr>
          <a:xfrm>
            <a:off x="6485676" y="412116"/>
            <a:ext cx="5813648"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20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 and returned home.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faith would be tested by various trials that they would “fall into” through no fault of their own.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as we get into the heart of the epistle,   it is evident that James is aware of some major character problems these Christians were going to need to concede and repent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to have a mere conviction of faith, but a genuine working faith, as instructed by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in their hearts, and hypocritical faith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wealthy apparently placed too much trust in their riches, and mistreated their employees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test of their faith would produce character, also, if they would repent.</a:t>
            </a: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 do not hold the faith of our Lord Jesus Christ, the Lord of glory, with partiality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there should come into your assembly a man with gold rings, in fine apparel, and there should also come in a poor man in filthy clothes,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you pay attention to the one wearing the fine clothes and say to him, "You sit here in a good place," and say to the poor man, "You stand there," or, "Sit here at my footstool,"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have you not shown partiality among yourselves, and become judges with evil thoughts?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Listen, my beloved brethren: Has God not chosen the poor of this world to be rich in faith and heirs of the kingdom which He promised to those who love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you have dishonored the poor man.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the rich oppress you and drag you into the courts?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they not blaspheme that noble name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by which you are called?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 name="Oval 2">
            <a:extLst>
              <a:ext uri="{FF2B5EF4-FFF2-40B4-BE49-F238E27FC236}">
                <a16:creationId xmlns:a16="http://schemas.microsoft.com/office/drawing/2014/main" id="{926A45ED-F919-3528-0E62-B4EBD2DFFE9A}"/>
              </a:ext>
            </a:extLst>
          </p:cNvPr>
          <p:cNvSpPr/>
          <p:nvPr/>
        </p:nvSpPr>
        <p:spPr>
          <a:xfrm>
            <a:off x="338265" y="1609855"/>
            <a:ext cx="666286" cy="321975"/>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4112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sp>
        <p:nvSpPr>
          <p:cNvPr id="2" name="TextBox 1">
            <a:extLst>
              <a:ext uri="{FF2B5EF4-FFF2-40B4-BE49-F238E27FC236}">
                <a16:creationId xmlns:a16="http://schemas.microsoft.com/office/drawing/2014/main" id="{69D23B76-1B1D-35A6-3352-12FB1853F5C5}"/>
              </a:ext>
            </a:extLst>
          </p:cNvPr>
          <p:cNvSpPr txBox="1"/>
          <p:nvPr/>
        </p:nvSpPr>
        <p:spPr>
          <a:xfrm>
            <a:off x="6485676" y="412116"/>
            <a:ext cx="5813648"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20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 and returned home.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faith would be tested by various trials that they would “fall into” through no fault of their own.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as we get into the heart of the epistle,   it is evident that James is aware of some major character problems these Christians were going to need to concede and repent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to have a mere conviction of faith, but a genuine working faith, as instructed by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in their hearts, and hypocritical faith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wealthy apparently placed too much trust in their riches, and mistreated their employees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test of their faith would produce character, also, if they would repent.</a:t>
            </a: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 do not hold the faith of our Lord Jesus Christ, the Lord of glory, with partiality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there should come into your assembly a man with gold rings, in fine apparel, and there should also come in a poor man in filthy clothes,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you pay attention to the one wearing the fine clothes and say to him, "You sit here in a good place," and say to the poor man, "You stand there," or, "Sit here at my footstool,"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have you not shown partiality among yourselves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become judges with evil thoughts?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Listen, my beloved brethren: Has God not chosen the poor of this world to be rich in faith and heirs of the kingdom which He promised to those who love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you have dishonored the poor man.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the rich oppress you and drag you into the courts?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they not blaspheme that noble name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by which you are called?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 name="Oval 2">
            <a:extLst>
              <a:ext uri="{FF2B5EF4-FFF2-40B4-BE49-F238E27FC236}">
                <a16:creationId xmlns:a16="http://schemas.microsoft.com/office/drawing/2014/main" id="{926A45ED-F919-3528-0E62-B4EBD2DFFE9A}"/>
              </a:ext>
            </a:extLst>
          </p:cNvPr>
          <p:cNvSpPr/>
          <p:nvPr/>
        </p:nvSpPr>
        <p:spPr>
          <a:xfrm>
            <a:off x="338265" y="1609855"/>
            <a:ext cx="666286" cy="321975"/>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2554956898"/>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sp>
        <p:nvSpPr>
          <p:cNvPr id="2" name="TextBox 1">
            <a:extLst>
              <a:ext uri="{FF2B5EF4-FFF2-40B4-BE49-F238E27FC236}">
                <a16:creationId xmlns:a16="http://schemas.microsoft.com/office/drawing/2014/main" id="{69D23B76-1B1D-35A6-3352-12FB1853F5C5}"/>
              </a:ext>
            </a:extLst>
          </p:cNvPr>
          <p:cNvSpPr txBox="1"/>
          <p:nvPr/>
        </p:nvSpPr>
        <p:spPr>
          <a:xfrm>
            <a:off x="6485676" y="412116"/>
            <a:ext cx="5813648"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20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 and returned home.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faith would be tested by various trials that they would “fall into” through no fault of their own.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as we get into the heart of the epistle,   it is evident that James is aware of some major character problems these Christians were going to need to concede and repent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to have a mere conviction of faith, but a genuine working faith, as instructed by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in their hearts, and hypocritical faith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wealthy apparently placed too much trust in their riches, and mistreated their employees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test of their faith would produce character, also, if they would repent.</a:t>
            </a: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 do not hold the faith of our Lord Jesus Christ, the Lord of glory, with partiality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there should come into your assembly a man with gold rings, in fine apparel, and there should also come in a poor man in filthy clothes,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you pay attention to the one wearing the fine clothes and say to him, "You sit here in a good place," and say to the poor man, "You stand there," or, "Sit here at my footstool,"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have you not shown partiality among yourselves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and become judges with evil thoughts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Listen, my beloved brethren: Has God not chosen the poor of this world to be rich in faith and heirs of the kingdom which He promised to those who love Him?</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you have dishonored the poor man.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the rich oppress you and drag you into the courts?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they not blaspheme that noble name  by which you are called?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 name="Oval 2">
            <a:extLst>
              <a:ext uri="{FF2B5EF4-FFF2-40B4-BE49-F238E27FC236}">
                <a16:creationId xmlns:a16="http://schemas.microsoft.com/office/drawing/2014/main" id="{926A45ED-F919-3528-0E62-B4EBD2DFFE9A}"/>
              </a:ext>
            </a:extLst>
          </p:cNvPr>
          <p:cNvSpPr/>
          <p:nvPr/>
        </p:nvSpPr>
        <p:spPr>
          <a:xfrm>
            <a:off x="338265" y="1609855"/>
            <a:ext cx="666286" cy="321975"/>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202506402"/>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sp>
        <p:nvSpPr>
          <p:cNvPr id="2" name="TextBox 1">
            <a:extLst>
              <a:ext uri="{FF2B5EF4-FFF2-40B4-BE49-F238E27FC236}">
                <a16:creationId xmlns:a16="http://schemas.microsoft.com/office/drawing/2014/main" id="{69D23B76-1B1D-35A6-3352-12FB1853F5C5}"/>
              </a:ext>
            </a:extLst>
          </p:cNvPr>
          <p:cNvSpPr txBox="1"/>
          <p:nvPr/>
        </p:nvSpPr>
        <p:spPr>
          <a:xfrm>
            <a:off x="6485676" y="412116"/>
            <a:ext cx="5813648"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20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 and returned home.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faith would be tested by various trials that they would “fall into” through no fault of their own.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as we get into the heart of the epistle,   it is evident that James is aware of some major character problems these Christians were going to need to concede and repent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to have a mere conviction of faith, but a genuine working faith, as instructed by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in their hearts, and hypocritical faith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wealthy apparently placed too much trust in their riches, and mistreated their employees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test of their faith would produce character, also, if they would repent.</a:t>
            </a: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 do not hold the faith of our Lord Jesus Christ, the Lord of glory, with partiality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there should come into your assembly a man with gold rings, in fine apparel, and there should also come in a poor man in filthy clothes,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you pay attention to the one wearing the fine clothes and say to him, "You sit here in a good place," and say to the poor man, "You stand there," or, "Sit here at my footstool,"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have you not shown partiality among yourselves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and become judges with evil thoughts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Listen, my beloved brethren: </a:t>
              </a:r>
              <a:r>
                <a:rPr kumimoji="0" lang="en-US" altLang="en-US" sz="2000" b="0" i="0" u="heavy" strike="noStrike" kern="0" cap="none" spc="0" normalizeH="0" noProof="0" dirty="0">
                  <a:ln>
                    <a:noFill/>
                  </a:ln>
                  <a:solidFill>
                    <a:prstClr val="black"/>
                  </a:solidFill>
                  <a:effectLst/>
                  <a:uLnTx/>
                  <a:uFill>
                    <a:solidFill>
                      <a:srgbClr val="FF0000"/>
                    </a:solidFill>
                  </a:uFill>
                  <a:latin typeface="Arial" panose="020B0604020202020204" pitchFamily="34" charset="0"/>
                  <a:ea typeface="+mn-ea"/>
                  <a:cs typeface="+mn-cs"/>
                </a:rPr>
                <a:t>Has God not chosen the poor of this world to be rich in faith and heirs of the kingdom which He promised to those who love Him</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you have dishonored the poor man.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the rich oppress you and drag you into the courts?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they not blaspheme that noble name  by which you are called?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 name="Oval 2">
            <a:extLst>
              <a:ext uri="{FF2B5EF4-FFF2-40B4-BE49-F238E27FC236}">
                <a16:creationId xmlns:a16="http://schemas.microsoft.com/office/drawing/2014/main" id="{926A45ED-F919-3528-0E62-B4EBD2DFFE9A}"/>
              </a:ext>
            </a:extLst>
          </p:cNvPr>
          <p:cNvSpPr/>
          <p:nvPr/>
        </p:nvSpPr>
        <p:spPr>
          <a:xfrm>
            <a:off x="338265" y="1609855"/>
            <a:ext cx="666286" cy="321975"/>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3028467044"/>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sp>
        <p:nvSpPr>
          <p:cNvPr id="2" name="TextBox 1">
            <a:extLst>
              <a:ext uri="{FF2B5EF4-FFF2-40B4-BE49-F238E27FC236}">
                <a16:creationId xmlns:a16="http://schemas.microsoft.com/office/drawing/2014/main" id="{69D23B76-1B1D-35A6-3352-12FB1853F5C5}"/>
              </a:ext>
            </a:extLst>
          </p:cNvPr>
          <p:cNvSpPr txBox="1"/>
          <p:nvPr/>
        </p:nvSpPr>
        <p:spPr>
          <a:xfrm>
            <a:off x="6485676" y="412116"/>
            <a:ext cx="5813648"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20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 and returned home.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faith would be tested by various trials that they would “fall into” through no fault of their own.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as we get into the heart of the epistle,   it is evident that James is aware of some major character problems these Christians were going to need to concede and repent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to have a mere conviction of faith, but a genuine working faith, as instructed by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in their hearts, and hypocritical faith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wealthy apparently placed too much trust in their riches, and mistreated their employees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test of their faith would produce character, also, if they would repent.</a:t>
            </a: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 do not hold the faith of our Lord Jesus Christ, the Lord of glory, with partiality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there should come into your assembly a man with gold rings, in fine apparel, and there should also come in a poor man in filthy clothes,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you pay attention to the one wearing the fine clothes and say to him, "You sit here in a good place," and say to the poor man, "You stand there," or, "Sit here at my footstool,"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have you not shown partiality among yourselves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and become judges with evil thoughts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Listen, my beloved brethren: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Has God not chosen the poor of this world to be rich in faith and heirs of the kingdom which He promised to those who love Him</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you have dishonored the poor man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the rich oppress you and drag you into the courts?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they not blaspheme that noble name  by which you are called?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 name="Oval 2">
            <a:extLst>
              <a:ext uri="{FF2B5EF4-FFF2-40B4-BE49-F238E27FC236}">
                <a16:creationId xmlns:a16="http://schemas.microsoft.com/office/drawing/2014/main" id="{926A45ED-F919-3528-0E62-B4EBD2DFFE9A}"/>
              </a:ext>
            </a:extLst>
          </p:cNvPr>
          <p:cNvSpPr/>
          <p:nvPr/>
        </p:nvSpPr>
        <p:spPr>
          <a:xfrm>
            <a:off x="338265" y="1609855"/>
            <a:ext cx="666286" cy="321975"/>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3442076860"/>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2820471" y="1903"/>
            <a:ext cx="6606863" cy="629164"/>
          </a:xfrm>
        </p:spPr>
        <p:txBody>
          <a:bodyPr anchor="ctr">
            <a:noAutofit/>
          </a:bodyPr>
          <a:lstStyle/>
          <a:p>
            <a:r>
              <a:rPr lang="en-US" sz="3200" dirty="0"/>
              <a:t>The Epistle of James – Love Each Other</a:t>
            </a:r>
          </a:p>
        </p:txBody>
      </p:sp>
      <p:sp>
        <p:nvSpPr>
          <p:cNvPr id="2" name="TextBox 1">
            <a:extLst>
              <a:ext uri="{FF2B5EF4-FFF2-40B4-BE49-F238E27FC236}">
                <a16:creationId xmlns:a16="http://schemas.microsoft.com/office/drawing/2014/main" id="{69D23B76-1B1D-35A6-3352-12FB1853F5C5}"/>
              </a:ext>
            </a:extLst>
          </p:cNvPr>
          <p:cNvSpPr txBox="1"/>
          <p:nvPr/>
        </p:nvSpPr>
        <p:spPr>
          <a:xfrm>
            <a:off x="6485676" y="412116"/>
            <a:ext cx="5813648"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20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 and returned home.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faith would be tested by various trials that they would “fall into” through no fault of their own.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as we get into the heart of the epistle,   it is evident that James is aware of some major character problems these Christians were going to need to concede and repent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to have a mere conviction of faith, but a genuine working faith, as instructed by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in their hearts, and hypocritical faith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wealthy apparently placed too much trust in their riches, and mistreated their employees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test of their faith would produce character, also, if they would repent.</a:t>
            </a:r>
          </a:p>
        </p:txBody>
      </p:sp>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38100" y="553793"/>
            <a:ext cx="6428232" cy="7173531"/>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 do not hold the faith of our Lord Jesus Christ, the Lord of glory, with partiality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there should come into your assembly a man with gold rings, in fine apparel, and there should also come in a poor man in filthy clothes,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you pay attention to the one wearing the fine clothes and say to him, "You sit here in a good place," and say to the poor man, "You stand there," or, "Sit here at my footstool,"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have you not shown partiality among yourselves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and become judges with evil thoughts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Listen, my beloved brethren: </a:t>
              </a:r>
              <a:r>
                <a:rPr kumimoji="0" lang="en-US" altLang="en-US" sz="20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Has God not chosen the poor of this world to be rich in faith and heirs of the kingdom which He promised to those who love Him</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you have dishonored the poor man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Do not the rich oppress you and drag you into the courts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they not blaspheme that noble name  by which you are called?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 name="Oval 2">
            <a:extLst>
              <a:ext uri="{FF2B5EF4-FFF2-40B4-BE49-F238E27FC236}">
                <a16:creationId xmlns:a16="http://schemas.microsoft.com/office/drawing/2014/main" id="{926A45ED-F919-3528-0E62-B4EBD2DFFE9A}"/>
              </a:ext>
            </a:extLst>
          </p:cNvPr>
          <p:cNvSpPr/>
          <p:nvPr/>
        </p:nvSpPr>
        <p:spPr>
          <a:xfrm>
            <a:off x="338265" y="1609855"/>
            <a:ext cx="666286" cy="321975"/>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540780148"/>
      </p:ext>
    </p:extLst>
  </p:cSld>
  <p:clrMapOvr>
    <a:masterClrMapping/>
  </p:clrMapOvr>
  <p:transition spd="slow">
    <p:wipe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1929</TotalTime>
  <Words>5198</Words>
  <Application>Microsoft Office PowerPoint</Application>
  <PresentationFormat>Widescreen</PresentationFormat>
  <Paragraphs>187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Aptos</vt:lpstr>
      <vt:lpstr>Aptos Display</vt:lpstr>
      <vt:lpstr>Arial</vt:lpstr>
      <vt:lpstr>Arial Narrow</vt:lpstr>
      <vt:lpstr>Office Theme</vt:lpstr>
      <vt:lpstr>The Epistle of James</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Roush</dc:creator>
  <cp:lastModifiedBy>Chris Reeves</cp:lastModifiedBy>
  <cp:revision>18</cp:revision>
  <dcterms:created xsi:type="dcterms:W3CDTF">2024-03-18T21:11:15Z</dcterms:created>
  <dcterms:modified xsi:type="dcterms:W3CDTF">2024-03-26T03:38:05Z</dcterms:modified>
</cp:coreProperties>
</file>